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5.png" ContentType="image/png"/>
  <Override PartName="/ppt/media/image28.png" ContentType="image/png"/>
  <Override PartName="/ppt/media/image30.png" ContentType="image/png"/>
  <Override PartName="/ppt/media/image10.png" ContentType="image/png"/>
  <Override PartName="/ppt/media/image6.png" ContentType="image/png"/>
  <Override PartName="/ppt/media/image29.png" ContentType="image/png"/>
  <Override PartName="/ppt/media/image11.png" ContentType="image/png"/>
  <Override PartName="/ppt/media/hdphoto1.wdp" ContentType="image/vnd.ms-photo"/>
  <Override PartName="/ppt/media/image16.png" ContentType="image/png"/>
  <Override PartName="/ppt/media/image8.png" ContentType="image/png"/>
  <Override PartName="/ppt/media/image7.png" ContentType="image/png"/>
  <Override PartName="/ppt/media/image9.png" ContentType="image/png"/>
  <Override PartName="/ppt/media/image17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hdphoto2.wdp" ContentType="image/vnd.ms-photo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8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grpSp>
        <p:nvGrpSpPr>
          <p:cNvPr id="1" name="Group 1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" name="Group 2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3" name="CustomShape 3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" name="CustomShape 4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" name="CustomShape 5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" name="CustomShape 6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" name="CustomShape 7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" name="CustomShape 8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" name="CustomShape 9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" name="CustomShape 10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" name="CustomShape 11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" name="CustomShape 12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" name="CustomShape 13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" name="CustomShape 14"/>
              <p:cNvSpPr/>
              <p:nvPr/>
            </p:nvSpPr>
            <p:spPr>
              <a:xfrm>
                <a:off x="-4680" y="9360"/>
                <a:ext cx="360" cy="360"/>
              </a:xfrm>
              <a:custGeom>
                <a:avLst/>
                <a:gdLst/>
                <a:ahLst/>
                <a:rect l="l" t="t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" name="CustomShape 15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" name="CustomShape 16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" name="CustomShape 17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" name="CustomShape 18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" name="CustomShape 19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" name="CustomShape 20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" name="CustomShape 21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" name="CustomShape 22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" name="CustomShape 23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" name="CustomShape 24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" name="CustomShape 25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" name="CustomShape 26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" name="CustomShape 27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" name="CustomShape 28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" name="CustomShape 29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0" name="Group 30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1" name="CustomShape 31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" name="CustomShape 32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" name="CustomShape 33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" name="CustomShape 34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" name="CustomShape 35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" name="CustomShape 36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" name="CustomShape 37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" name="CustomShape 38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" name="CustomShape 39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" name="CustomShape 40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41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grpSp>
        <p:nvGrpSpPr>
          <p:cNvPr id="42" name="Group 41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43" name="CustomShape 42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43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4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45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46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47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48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49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50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51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52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53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54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55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56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57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58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59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60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61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CustomShape 62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63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64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65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66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67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68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69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70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71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72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73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74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75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76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77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78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79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80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81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82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83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84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85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86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87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88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89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90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91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92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93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CustomShape 94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95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420433"/>
                </a:gs>
                <a:gs pos="100000">
                  <a:srgbClr val="e80eb3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7" name="PlaceHolder 96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8" name="PlaceHolder 9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grpSp>
        <p:nvGrpSpPr>
          <p:cNvPr id="136" name="Group 1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137" name="Group 2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138" name="CustomShape 3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" name="CustomShape 4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" name="CustomShape 5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" name="CustomShape 6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" name="CustomShape 7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" name="CustomShape 8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" name="CustomShape 9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" name="CustomShape 10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" name="CustomShape 11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" name="CustomShape 12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" name="CustomShape 13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" name="CustomShape 14"/>
              <p:cNvSpPr/>
              <p:nvPr/>
            </p:nvSpPr>
            <p:spPr>
              <a:xfrm>
                <a:off x="-4680" y="9360"/>
                <a:ext cx="360" cy="360"/>
              </a:xfrm>
              <a:custGeom>
                <a:avLst/>
                <a:gdLst/>
                <a:ahLst/>
                <a:rect l="l" t="t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" name="CustomShape 15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" name="CustomShape 16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" name="CustomShape 17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" name="CustomShape 18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" name="CustomShape 19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" name="CustomShape 20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" name="CustomShape 21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" name="CustomShape 22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" name="CustomShape 23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" name="CustomShape 24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" name="CustomShape 25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1" name="CustomShape 26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" name="CustomShape 27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" name="CustomShape 28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" name="CustomShape 29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/>
                  </a:gs>
                  <a:gs pos="100000">
                    <a:srgbClr val="e80eb3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5" name="Group 30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166" name="CustomShape 31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" name="CustomShape 32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8" name="CustomShape 33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9" name="CustomShape 34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0" name="CustomShape 35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1" name="CustomShape 36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" name="CustomShape 37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" name="CustomShape 38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" name="CustomShape 39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" name="CustomShape 40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420433">
                      <a:alpha val="80000"/>
                    </a:srgbClr>
                  </a:gs>
                  <a:gs pos="100000">
                    <a:srgbClr val="e80eb3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76" name="PlaceHolder 4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77" name="PlaceHolder 4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microsoft.com/office/2007/relationships/hdphoto" Target="../media/hdphoto1.wdp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microsoft.com/office/2007/relationships/hdphoto" Target="../media/hdphoto2.wdp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523880" y="189900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ru-RU" sz="4800" spc="-1" strike="noStrike" cap="all">
                <a:solidFill>
                  <a:srgbClr val="ffffff"/>
                </a:solidFill>
                <a:latin typeface="Tw Cen MT"/>
              </a:rPr>
              <a:t>Веб-сервис для детектирования драк и падений</a:t>
            </a:r>
            <a:endParaRPr b="0" lang="ru-RU" sz="48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9118800" y="5460840"/>
            <a:ext cx="2880360" cy="105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3"/>
          <p:cNvSpPr/>
          <p:nvPr/>
        </p:nvSpPr>
        <p:spPr>
          <a:xfrm>
            <a:off x="9504000" y="4176000"/>
            <a:ext cx="2412000" cy="25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e0bced"/>
                </a:solidFill>
                <a:latin typeface="Tw Cen MT"/>
                <a:ea typeface="DejaVu Sans"/>
              </a:rPr>
              <a:t>Выполнили студенты группы БВТ2106: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e0bced"/>
                </a:solidFill>
                <a:latin typeface="Tw Cen MT"/>
                <a:ea typeface="DejaVu Sans"/>
              </a:rPr>
              <a:t>Бельский Д.Д.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e0bced"/>
                </a:solidFill>
                <a:latin typeface="Tw Cen MT"/>
                <a:ea typeface="DejaVu Sans"/>
              </a:rPr>
              <a:t>Железнова С.И.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e0bced"/>
                </a:solidFill>
                <a:latin typeface="Tw Cen MT"/>
                <a:ea typeface="DejaVu Sans"/>
              </a:rPr>
              <a:t>Истомин Е.А.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e0bced"/>
                </a:solidFill>
                <a:latin typeface="Tw Cen MT"/>
                <a:ea typeface="DejaVu Sans"/>
              </a:rPr>
              <a:t>Карпинский П.А.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e0bced"/>
                </a:solidFill>
                <a:latin typeface="Tw Cen MT"/>
                <a:ea typeface="DejaVu Sans"/>
              </a:rPr>
              <a:t>Логинова Е.А.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e0bced"/>
                </a:solidFill>
                <a:latin typeface="Tw Cen MT"/>
                <a:ea typeface="DejaVu Sans"/>
              </a:rPr>
              <a:t>Чернега Д.И.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1141560" y="2844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Реализация отслеживания драк и падений с использованием алгоритма 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deepsort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256" name="Рисунок 3" descr=""/>
          <p:cNvPicPr/>
          <p:nvPr/>
        </p:nvPicPr>
        <p:blipFill>
          <a:blip r:embed="rId1"/>
          <a:srcRect l="48556" t="0" r="0" b="50076"/>
          <a:stretch/>
        </p:blipFill>
        <p:spPr>
          <a:xfrm>
            <a:off x="893520" y="1368000"/>
            <a:ext cx="10431720" cy="209160"/>
          </a:xfrm>
          <a:prstGeom prst="rect">
            <a:avLst/>
          </a:prstGeom>
          <a:ln>
            <a:noFill/>
          </a:ln>
        </p:spPr>
      </p:pic>
      <p:pic>
        <p:nvPicPr>
          <p:cNvPr id="257" name="Рисунок 4" descr=""/>
          <p:cNvPicPr/>
          <p:nvPr/>
        </p:nvPicPr>
        <p:blipFill>
          <a:blip r:embed="rId2"/>
          <a:srcRect l="4860" t="22357" r="3227" b="0"/>
          <a:stretch/>
        </p:blipFill>
        <p:spPr>
          <a:xfrm>
            <a:off x="3205800" y="1650240"/>
            <a:ext cx="5779440" cy="3556800"/>
          </a:xfrm>
          <a:prstGeom prst="rect">
            <a:avLst/>
          </a:prstGeom>
          <a:ln>
            <a:noFill/>
          </a:ln>
        </p:spPr>
      </p:pic>
      <p:sp>
        <p:nvSpPr>
          <p:cNvPr id="258" name="CustomShape 2"/>
          <p:cNvSpPr/>
          <p:nvPr/>
        </p:nvSpPr>
        <p:spPr>
          <a:xfrm>
            <a:off x="10962360" y="6420600"/>
            <a:ext cx="362880" cy="353520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3"/>
          <p:cNvSpPr/>
          <p:nvPr/>
        </p:nvSpPr>
        <p:spPr>
          <a:xfrm>
            <a:off x="1141560" y="5352480"/>
            <a:ext cx="9905400" cy="15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Задача 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Object Tracking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 (отслеживание) заключается в том, чтобы не просто определить объекты на кадре, но еще и связать информацию с предыдущих кадров таким образом, чтобы не терять объект,  сделать его уникальным. Для реализации Object Tracking применяется алгоритм DeepSORT.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939960" y="0"/>
            <a:ext cx="1031184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Реализация сбора статистики в базу данных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261" name="Рисунок 3" descr=""/>
          <p:cNvPicPr/>
          <p:nvPr/>
        </p:nvPicPr>
        <p:blipFill>
          <a:blip r:embed="rId1"/>
          <a:srcRect l="0" t="0" r="0" b="23085"/>
          <a:stretch/>
        </p:blipFill>
        <p:spPr>
          <a:xfrm>
            <a:off x="2269080" y="1088280"/>
            <a:ext cx="7432920" cy="3150720"/>
          </a:xfrm>
          <a:prstGeom prst="rect">
            <a:avLst/>
          </a:prstGeom>
          <a:ln>
            <a:noFill/>
          </a:ln>
        </p:spPr>
      </p:pic>
      <p:sp>
        <p:nvSpPr>
          <p:cNvPr id="262" name="CustomShape 2"/>
          <p:cNvSpPr/>
          <p:nvPr/>
        </p:nvSpPr>
        <p:spPr>
          <a:xfrm>
            <a:off x="10962360" y="6420600"/>
            <a:ext cx="362880" cy="353520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3"/>
          <p:cNvSpPr/>
          <p:nvPr/>
        </p:nvSpPr>
        <p:spPr>
          <a:xfrm>
            <a:off x="1056240" y="4325400"/>
            <a:ext cx="9905400" cy="244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База данных — это упорядоченный набор структурированной информации или данных.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База данных обычно управляется системой управления базами данных (СУБД).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В нашем проекте используется PostgreSQL — объектно-реляционная система управления базами данных.</a:t>
            </a:r>
            <a:endParaRPr b="0" lang="ru-RU" sz="1800" spc="-1" strike="noStrike">
              <a:latin typeface="Arial"/>
            </a:endParaRPr>
          </a:p>
          <a:p>
            <a:pPr marL="228600" indent="-22788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В нашей базе данных хранится информация о типе обнаруженного объекта (драка или падение), времени появления объекта в кадре, времени выхода из кадра и средней точности определения объекта.</a:t>
            </a:r>
            <a:endParaRPr b="0" lang="ru-RU" sz="1800" spc="-1" strike="noStrike">
              <a:latin typeface="Arial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</a:pP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1143000" y="8316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  <a:ea typeface="Times New Roman"/>
              </a:rPr>
              <a:t>Реализация вывода результатов работы на сайт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1656000" y="1368000"/>
            <a:ext cx="8895600" cy="5005440"/>
          </a:xfrm>
          <a:prstGeom prst="rect">
            <a:avLst/>
          </a:prstGeom>
          <a:ln>
            <a:noFill/>
          </a:ln>
        </p:spPr>
      </p:pic>
      <p:sp>
        <p:nvSpPr>
          <p:cNvPr id="266" name="CustomShape 2"/>
          <p:cNvSpPr/>
          <p:nvPr/>
        </p:nvSpPr>
        <p:spPr>
          <a:xfrm>
            <a:off x="10962360" y="6420600"/>
            <a:ext cx="362880" cy="353520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056240" y="-106200"/>
            <a:ext cx="9905400" cy="11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Написание тестов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10962360" y="6420600"/>
            <a:ext cx="362880" cy="353520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3"/>
          <p:cNvSpPr/>
          <p:nvPr/>
        </p:nvSpPr>
        <p:spPr>
          <a:xfrm>
            <a:off x="1143000" y="4902840"/>
            <a:ext cx="10182240" cy="188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1000"/>
          </a:bodyPr>
          <a:p>
            <a:pPr marL="228600" indent="-22788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Тестирование — это наблюдение за работой приложения в разных искусственно созданных ситуациях. Основными задачами тестирования являются: выявление ошибок и их устранение, проверка соответствия продукта заявленным требованиям и т.д.</a:t>
            </a:r>
            <a:endParaRPr b="0" lang="ru-RU" sz="1800" spc="-1" strike="noStrike">
              <a:latin typeface="Arial"/>
            </a:endParaRPr>
          </a:p>
          <a:p>
            <a:pPr marL="228600" indent="-22788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Pytest — это среда тестирования, основанная на Python. Ее используют для написания и выполнения тестового кода.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270" name="Рисунок 3" descr=""/>
          <p:cNvPicPr/>
          <p:nvPr/>
        </p:nvPicPr>
        <p:blipFill>
          <a:blip r:embed="rId1"/>
          <a:stretch/>
        </p:blipFill>
        <p:spPr>
          <a:xfrm>
            <a:off x="2433960" y="815040"/>
            <a:ext cx="6601320" cy="418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1143000" y="8316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Упаковка проекта в контейнер 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docker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10962360" y="6420600"/>
            <a:ext cx="362880" cy="353520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3"/>
          <p:cNvSpPr/>
          <p:nvPr/>
        </p:nvSpPr>
        <p:spPr>
          <a:xfrm>
            <a:off x="1056240" y="4742640"/>
            <a:ext cx="9905400" cy="21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Docker — программное обеспечение для автоматизации развёртывания и управления приложениями в средах с поддержкой контейнеризации, контейнеризатор приложений. Позволяет «упаковать» приложение со всем его окружением и зависимостями в контейнер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для последующего развёртывания.</a:t>
            </a:r>
            <a:endParaRPr b="0" lang="ru-RU" sz="1800" spc="-1" strike="noStrike">
              <a:latin typeface="Arial"/>
            </a:endParaRPr>
          </a:p>
          <a:p>
            <a:pPr marL="228600" indent="-22788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Docker Compose — это средство для определения и запуска приложений Docker с несколькими контейнерами.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274" name="Рисунок 6" descr=""/>
          <p:cNvPicPr/>
          <p:nvPr/>
        </p:nvPicPr>
        <p:blipFill>
          <a:blip r:embed="rId1"/>
          <a:stretch/>
        </p:blipFill>
        <p:spPr>
          <a:xfrm>
            <a:off x="1415880" y="1176480"/>
            <a:ext cx="2645640" cy="3564360"/>
          </a:xfrm>
          <a:prstGeom prst="rect">
            <a:avLst/>
          </a:prstGeom>
          <a:ln>
            <a:noFill/>
          </a:ln>
        </p:spPr>
      </p:pic>
      <p:pic>
        <p:nvPicPr>
          <p:cNvPr id="275" name="Рисунок 8" descr=""/>
          <p:cNvPicPr/>
          <p:nvPr/>
        </p:nvPicPr>
        <p:blipFill>
          <a:blip r:embed="rId2"/>
          <a:stretch/>
        </p:blipFill>
        <p:spPr>
          <a:xfrm>
            <a:off x="7907760" y="1176480"/>
            <a:ext cx="3053880" cy="3565440"/>
          </a:xfrm>
          <a:prstGeom prst="rect">
            <a:avLst/>
          </a:prstGeom>
          <a:ln>
            <a:noFill/>
          </a:ln>
        </p:spPr>
      </p:pic>
      <p:pic>
        <p:nvPicPr>
          <p:cNvPr id="276" name="Picture 4" descr="Docker (докер): что это такое и для чего нужны контейнеры"/>
          <p:cNvPicPr/>
          <p:nvPr/>
        </p:nvPicPr>
        <p:blipFill>
          <a:blip r:embed="rId3"/>
          <a:stretch/>
        </p:blipFill>
        <p:spPr>
          <a:xfrm>
            <a:off x="4426200" y="1561680"/>
            <a:ext cx="3175200" cy="271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1141560" y="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создание документации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1143000" y="5807160"/>
            <a:ext cx="99054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Основная задача документации –дать полное представление о том, как устроена система, из чего она состоит и как функционирует.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279" name="Рисунок 4" descr=""/>
          <p:cNvPicPr/>
          <p:nvPr/>
        </p:nvPicPr>
        <p:blipFill>
          <a:blip r:embed="rId1"/>
          <a:stretch/>
        </p:blipFill>
        <p:spPr>
          <a:xfrm>
            <a:off x="2275920" y="992880"/>
            <a:ext cx="3346200" cy="4757040"/>
          </a:xfrm>
          <a:prstGeom prst="rect">
            <a:avLst/>
          </a:prstGeom>
          <a:ln>
            <a:noFill/>
          </a:ln>
        </p:spPr>
      </p:pic>
      <p:pic>
        <p:nvPicPr>
          <p:cNvPr id="280" name="Рисунок 6" descr=""/>
          <p:cNvPicPr/>
          <p:nvPr/>
        </p:nvPicPr>
        <p:blipFill>
          <a:blip r:embed="rId2"/>
          <a:stretch/>
        </p:blipFill>
        <p:spPr>
          <a:xfrm>
            <a:off x="6169320" y="992880"/>
            <a:ext cx="3346200" cy="476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1143000" y="0"/>
            <a:ext cx="9905400" cy="102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вывод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1143000" y="5388840"/>
            <a:ext cx="9905400" cy="14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0000"/>
          </a:bodyPr>
          <a:p>
            <a:pPr marL="228600" indent="-22788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В результате проделанной работы мы получили полностью готовый для передачи заказчику веб-сервис, основанный на нейросетевой детектирующей модели с последующим отслеживанием объектов на видеозаписи, с реализованным сбором статистики в базу данных, с использованием фреймворка для передачи обработанных потоковых данных.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283" name="Рисунок 4" descr=""/>
          <p:cNvPicPr/>
          <p:nvPr/>
        </p:nvPicPr>
        <p:blipFill>
          <a:blip r:embed="rId1"/>
          <a:srcRect l="0" t="0" r="0" b="9712"/>
          <a:stretch/>
        </p:blipFill>
        <p:spPr>
          <a:xfrm>
            <a:off x="1968120" y="951120"/>
            <a:ext cx="3740760" cy="4339800"/>
          </a:xfrm>
          <a:prstGeom prst="rect">
            <a:avLst/>
          </a:prstGeom>
          <a:ln>
            <a:noFill/>
          </a:ln>
        </p:spPr>
      </p:pic>
      <p:pic>
        <p:nvPicPr>
          <p:cNvPr id="284" name="Рисунок 6" descr=""/>
          <p:cNvPicPr/>
          <p:nvPr/>
        </p:nvPicPr>
        <p:blipFill>
          <a:blip r:embed="rId2"/>
          <a:srcRect l="1152" t="0" r="11675" b="0"/>
          <a:stretch/>
        </p:blipFill>
        <p:spPr>
          <a:xfrm>
            <a:off x="5986440" y="951120"/>
            <a:ext cx="4236840" cy="4339800"/>
          </a:xfrm>
          <a:prstGeom prst="rect">
            <a:avLst/>
          </a:prstGeom>
          <a:ln>
            <a:noFill/>
          </a:ln>
        </p:spPr>
      </p:pic>
      <p:pic>
        <p:nvPicPr>
          <p:cNvPr id="285" name="Picture 2" descr="GitHub скачать бесплатно - Последняя версия 2022"/>
          <p:cNvPicPr/>
          <p:nvPr/>
        </p:nvPicPr>
        <p:blipFill>
          <a:blip r:embed="rId3"/>
          <a:stretch/>
        </p:blipFill>
        <p:spPr>
          <a:xfrm>
            <a:off x="8663040" y="4413600"/>
            <a:ext cx="1559880" cy="877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ru-RU" sz="4800" spc="-1" strike="noStrike" cap="all">
                <a:solidFill>
                  <a:srgbClr val="ffffff"/>
                </a:solidFill>
                <a:latin typeface="Tw Cen MT"/>
              </a:rPr>
              <a:t>Спасибо за внимание!</a:t>
            </a:r>
            <a:endParaRPr b="0" lang="ru-RU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141560" y="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Содержание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141560" y="1450800"/>
            <a:ext cx="9905400" cy="50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Введение</a:t>
            </a:r>
            <a:endParaRPr b="0" lang="ru-RU" sz="1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Предварительная подготовка видеозаписи 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с помощью ffmpeg для дальнейшей разметки</a:t>
            </a:r>
            <a:endParaRPr b="0" lang="ru-RU" sz="1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Создание 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dataset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 на 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Roboflow </a:t>
            </a:r>
            <a:endParaRPr b="0" lang="ru-RU" sz="1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Обучение нейронной сети 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YOLOV5</a:t>
            </a:r>
            <a:endParaRPr b="0" lang="ru-RU" sz="1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Реализация отслеживания драк и падений с использованием алгоритма 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DeepSort</a:t>
            </a:r>
            <a:endParaRPr b="0" lang="ru-RU" sz="1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Реализация сбора статистики в базу данных</a:t>
            </a:r>
            <a:endParaRPr b="0" lang="ru-RU" sz="1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Реализация вывода результатов работы на сайт, используя G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S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treamer</a:t>
            </a:r>
            <a:endParaRPr b="0" lang="ru-RU" sz="1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Написание тестов</a:t>
            </a:r>
            <a:endParaRPr b="0" lang="ru-RU" sz="1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Упаковка проекта в контейнер 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Docker</a:t>
            </a:r>
            <a:endParaRPr b="0" lang="ru-RU" sz="1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Создание документации</a:t>
            </a:r>
            <a:endParaRPr b="0" lang="ru-RU" sz="1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Вывод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143000" y="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Введение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257480" y="5265000"/>
            <a:ext cx="9905400" cy="136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0000"/>
          </a:bodyPr>
          <a:p>
            <a:pPr marL="228600" indent="-22788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В данной презентации показан процесс создания веб-сервиса, основанного на нейросетевой детектирующей модели с последующим отслеживанием объектов на видеозаписи, с реализованным сбором статистики в базу данных, с использованием фреймворка для передачи обработанных потоковых данных.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221" name="Picture 4" descr="Дія» оплатить IT-навчання українцям - ТехноФан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/>
        </p:blipFill>
        <p:spPr>
          <a:xfrm>
            <a:off x="2551680" y="981360"/>
            <a:ext cx="7088040" cy="4113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838080" y="2775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1" lang="ru-RU" sz="3200" spc="-1" strike="noStrike" cap="all">
                <a:solidFill>
                  <a:srgbClr val="ffffff"/>
                </a:solidFill>
                <a:latin typeface="Tw Cen MT"/>
              </a:rPr>
              <a:t>Предварительная подготовка видеозаписи </a:t>
            </a:r>
            <a:r>
              <a:rPr b="1" lang="ru-RU" sz="3200" spc="-1" strike="noStrike" cap="all">
                <a:solidFill>
                  <a:srgbClr val="ffffff"/>
                </a:solidFill>
                <a:latin typeface="Tw Cen MT"/>
                <a:ea typeface="Times New Roman"/>
              </a:rPr>
              <a:t>с помощью ffmpeg для дальнейшей разметки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10962360" y="6420600"/>
            <a:ext cx="362880" cy="353520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3"/>
          <p:cNvSpPr/>
          <p:nvPr/>
        </p:nvSpPr>
        <p:spPr>
          <a:xfrm>
            <a:off x="1238400" y="5524560"/>
            <a:ext cx="9905400" cy="124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5000"/>
          </a:bodyPr>
          <a:p>
            <a:pPr marL="228600" indent="-22788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FFmpeg — набор свободных библиотек с открытым исходным кодом, которые позволяют записывать, конвертировать и передавать цифровые аудио- и видеозаписи в различных форматах. В нашей работе 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FFmpeg 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используется для покадровой нарезки видео.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225" name="Рисунок 7" descr=""/>
          <p:cNvPicPr/>
          <p:nvPr/>
        </p:nvPicPr>
        <p:blipFill>
          <a:blip r:embed="rId1"/>
          <a:srcRect l="0" t="0" r="0" b="2786"/>
          <a:stretch/>
        </p:blipFill>
        <p:spPr>
          <a:xfrm>
            <a:off x="2055600" y="1475640"/>
            <a:ext cx="8080200" cy="390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1141560" y="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Создание 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dataset</a:t>
            </a: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 на 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roboflow 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227" name="Рисунок 3" descr=""/>
          <p:cNvPicPr/>
          <p:nvPr/>
        </p:nvPicPr>
        <p:blipFill>
          <a:blip r:embed="rId1"/>
          <a:stretch/>
        </p:blipFill>
        <p:spPr>
          <a:xfrm>
            <a:off x="1000440" y="1558440"/>
            <a:ext cx="10187280" cy="2552400"/>
          </a:xfrm>
          <a:prstGeom prst="rect">
            <a:avLst/>
          </a:prstGeom>
          <a:ln>
            <a:noFill/>
          </a:ln>
        </p:spPr>
      </p:pic>
      <p:sp>
        <p:nvSpPr>
          <p:cNvPr id="228" name="CustomShape 2"/>
          <p:cNvSpPr/>
          <p:nvPr/>
        </p:nvSpPr>
        <p:spPr>
          <a:xfrm>
            <a:off x="10962360" y="6420600"/>
            <a:ext cx="362880" cy="353520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3"/>
          <p:cNvSpPr/>
          <p:nvPr/>
        </p:nvSpPr>
        <p:spPr>
          <a:xfrm>
            <a:off x="1138320" y="4446720"/>
            <a:ext cx="10187280" cy="18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2000"/>
          </a:bodyPr>
          <a:p>
            <a:pPr marL="228600" indent="-22788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Dataset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 – это данные, которые необходимы для обучения нейронных сетей. После разметки данных 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dataset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 делится на несколько частей. Это необходимо для того, чтобы после обучения можно было проверить корректность детектирования объектов.</a:t>
            </a:r>
            <a:endParaRPr b="0" lang="ru-RU" sz="1800" spc="-1" strike="noStrike">
              <a:latin typeface="Arial"/>
            </a:endParaRPr>
          </a:p>
          <a:p>
            <a:pPr marL="228600" indent="-22788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Roboflow – это инструмент, который используется для маркировки данных для алгоритмов компьютерного зрения.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978120" y="4998600"/>
            <a:ext cx="1044432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Нейронная сеть представляет собой структуру, состоящую из искусственных нейронов, определенным образом связанных друг с другом и внешней средой с помощью связей, каждая из которых имеет определённый коэффициент, на который умножается поступающее через него значение (эти коэффициенты называют весами).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1143000" y="-13500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Обучение нейронной сети 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YOLOV5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232" name="Picture 2" descr="Попадем ли мы в нейронные сети — Naked Science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-161" t="2796" r="161" b="7639"/>
          <a:stretch/>
        </p:blipFill>
        <p:spPr>
          <a:xfrm>
            <a:off x="1352520" y="1010520"/>
            <a:ext cx="9695880" cy="3898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3" name="CustomShape 3"/>
          <p:cNvSpPr/>
          <p:nvPr/>
        </p:nvSpPr>
        <p:spPr>
          <a:xfrm>
            <a:off x="10962360" y="6420600"/>
            <a:ext cx="362880" cy="353520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1332000" y="5038560"/>
            <a:ext cx="9905400" cy="16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1" lang="ru-RU" sz="1800" spc="-1" strike="noStrike">
                <a:solidFill>
                  <a:srgbClr val="ffffff"/>
                </a:solidFill>
                <a:latin typeface="Tw Cen MT"/>
              </a:rPr>
              <a:t>YOLO 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(You Only Look Once) — архитектура нейронных сетей, предназначенная для детекции объектов на изображении. </a:t>
            </a:r>
            <a:r>
              <a:rPr b="0" i="1" lang="ru-RU" sz="1800" spc="-1" strike="noStrike">
                <a:solidFill>
                  <a:srgbClr val="ffffff"/>
                </a:solidFill>
                <a:latin typeface="Tw Cen MT"/>
              </a:rPr>
              <a:t>Object Detection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</a:rPr>
              <a:t> — это просто определение объектов на картинке/кадре. То есть нейронная сеть определяет объект и записывает его позицию и bounding boxes (параметры прямоугольников вокруг объектов).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ru-RU" sz="1800" spc="-1" strike="noStrike">
              <a:latin typeface="Arial"/>
            </a:endParaRPr>
          </a:p>
        </p:txBody>
      </p:sp>
      <p:grpSp>
        <p:nvGrpSpPr>
          <p:cNvPr id="235" name="Group 2"/>
          <p:cNvGrpSpPr/>
          <p:nvPr/>
        </p:nvGrpSpPr>
        <p:grpSpPr>
          <a:xfrm>
            <a:off x="813240" y="1172160"/>
            <a:ext cx="10564920" cy="3503160"/>
            <a:chOff x="813240" y="1172160"/>
            <a:chExt cx="10564920" cy="3503160"/>
          </a:xfrm>
        </p:grpSpPr>
        <p:pic>
          <p:nvPicPr>
            <p:cNvPr id="236" name="Рисунок 5" descr=""/>
            <p:cNvPicPr/>
            <p:nvPr/>
          </p:nvPicPr>
          <p:blipFill>
            <a:blip r:embed="rId1"/>
            <a:stretch/>
          </p:blipFill>
          <p:spPr>
            <a:xfrm>
              <a:off x="5016960" y="1175040"/>
              <a:ext cx="6361200" cy="3499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7" name="Рисунок 6" descr=""/>
            <p:cNvPicPr/>
            <p:nvPr/>
          </p:nvPicPr>
          <p:blipFill>
            <a:blip r:embed="rId2"/>
            <a:srcRect l="29227" t="0" r="0" b="4501"/>
            <a:stretch/>
          </p:blipFill>
          <p:spPr>
            <a:xfrm>
              <a:off x="813240" y="1172160"/>
              <a:ext cx="4050720" cy="35031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38" name="CustomShape 3"/>
          <p:cNvSpPr/>
          <p:nvPr/>
        </p:nvSpPr>
        <p:spPr>
          <a:xfrm>
            <a:off x="1143000" y="-13500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Обучение нейронной сети 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YOLOV5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10962360" y="6420600"/>
            <a:ext cx="362880" cy="353520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938520" y="4923720"/>
            <a:ext cx="10470240" cy="201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0000"/>
          </a:bodyPr>
          <a:p>
            <a:pPr marL="228600" indent="-22788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Проанализировав оранжевый график, полученный после первого этапа обучения модели нейронной сети </a:t>
            </a:r>
            <a:r>
              <a:rPr b="0" lang="en-US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YOLOv5</a:t>
            </a: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, можно увидеть, что после восьмидесятой эпохи процесс обучения шёл уже не так интенсивно, как в начале, следовательно количество эпох было выбрано верно. Но из полученных на первом этапе графиков можно сделать вывод о том, что качество распознавания драк и падений можно улучшить, необходимо провести повторное обучение (синий график).</a:t>
            </a:r>
            <a:r>
              <a:rPr b="0" lang="ru-RU" sz="18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1143000" y="-13500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Обучение нейронной сети 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YOLOV5</a:t>
            </a:r>
            <a:endParaRPr b="0" lang="ru-RU" sz="3600" spc="-1" strike="noStrike">
              <a:latin typeface="Arial"/>
            </a:endParaRPr>
          </a:p>
        </p:txBody>
      </p:sp>
      <p:grpSp>
        <p:nvGrpSpPr>
          <p:cNvPr id="242" name="Group 3"/>
          <p:cNvGrpSpPr/>
          <p:nvPr/>
        </p:nvGrpSpPr>
        <p:grpSpPr>
          <a:xfrm>
            <a:off x="514080" y="1635120"/>
            <a:ext cx="11319120" cy="3287880"/>
            <a:chOff x="514080" y="1635120"/>
            <a:chExt cx="11319120" cy="3287880"/>
          </a:xfrm>
        </p:grpSpPr>
        <p:pic>
          <p:nvPicPr>
            <p:cNvPr id="243" name="Рисунок 4" descr=""/>
            <p:cNvPicPr/>
            <p:nvPr/>
          </p:nvPicPr>
          <p:blipFill>
            <a:blip r:embed="rId1"/>
            <a:srcRect l="28004" t="2102" r="5393" b="0"/>
            <a:stretch/>
          </p:blipFill>
          <p:spPr>
            <a:xfrm>
              <a:off x="514080" y="1635120"/>
              <a:ext cx="3824280" cy="328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4" name="Рисунок 5" descr=""/>
            <p:cNvPicPr/>
            <p:nvPr/>
          </p:nvPicPr>
          <p:blipFill>
            <a:blip r:embed="rId2"/>
            <a:srcRect l="27443" t="0" r="6092" b="0"/>
            <a:stretch/>
          </p:blipFill>
          <p:spPr>
            <a:xfrm>
              <a:off x="4339080" y="1635120"/>
              <a:ext cx="3727080" cy="328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5" name="Рисунок 7" descr=""/>
            <p:cNvPicPr/>
            <p:nvPr/>
          </p:nvPicPr>
          <p:blipFill>
            <a:blip r:embed="rId3"/>
            <a:srcRect l="27600" t="0" r="6667" b="0"/>
            <a:stretch/>
          </p:blipFill>
          <p:spPr>
            <a:xfrm>
              <a:off x="8067240" y="1635120"/>
              <a:ext cx="3765960" cy="328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6" name="Рисунок 6" descr=""/>
            <p:cNvPicPr/>
            <p:nvPr/>
          </p:nvPicPr>
          <p:blipFill>
            <a:blip r:embed="rId4"/>
            <a:srcRect l="2911" t="54208" r="74943" b="23881"/>
            <a:stretch/>
          </p:blipFill>
          <p:spPr>
            <a:xfrm>
              <a:off x="6438600" y="3817800"/>
              <a:ext cx="1627920" cy="9417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7" name="Рисунок 9" descr=""/>
          <p:cNvPicPr/>
          <p:nvPr/>
        </p:nvPicPr>
        <p:blipFill>
          <a:blip r:embed="rId5"/>
          <a:stretch/>
        </p:blipFill>
        <p:spPr>
          <a:xfrm>
            <a:off x="733680" y="1010520"/>
            <a:ext cx="10675080" cy="204480"/>
          </a:xfrm>
          <a:prstGeom prst="rect">
            <a:avLst/>
          </a:prstGeom>
          <a:ln>
            <a:noFill/>
          </a:ln>
        </p:spPr>
      </p:pic>
      <p:pic>
        <p:nvPicPr>
          <p:cNvPr id="248" name="Рисунок 10" descr=""/>
          <p:cNvPicPr/>
          <p:nvPr/>
        </p:nvPicPr>
        <p:blipFill>
          <a:blip r:embed="rId6"/>
          <a:srcRect l="0" t="57099" r="0" b="0"/>
          <a:stretch/>
        </p:blipFill>
        <p:spPr>
          <a:xfrm>
            <a:off x="642240" y="1324440"/>
            <a:ext cx="11062800" cy="201600"/>
          </a:xfrm>
          <a:prstGeom prst="rect">
            <a:avLst/>
          </a:prstGeom>
          <a:ln>
            <a:noFill/>
          </a:ln>
        </p:spPr>
      </p:pic>
      <p:sp>
        <p:nvSpPr>
          <p:cNvPr id="249" name="CustomShape 4"/>
          <p:cNvSpPr/>
          <p:nvPr/>
        </p:nvSpPr>
        <p:spPr>
          <a:xfrm>
            <a:off x="10962360" y="6420600"/>
            <a:ext cx="362880" cy="353520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1143000" y="5158800"/>
            <a:ext cx="9905400" cy="128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 algn="just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ru-RU" sz="1800" spc="-1" strike="noStrike">
                <a:solidFill>
                  <a:srgbClr val="ffffff"/>
                </a:solidFill>
                <a:latin typeface="Tw Cen MT"/>
                <a:ea typeface="Times New Roman"/>
              </a:rPr>
              <a:t>После проделанной работы точность распознавания драк и падений была увеличена. В результате получилась нейронная сеть, которая довольно точно распознаёт драки и падения на изображениях и видео.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251" name="Рисунок 10" descr=""/>
          <p:cNvPicPr/>
          <p:nvPr/>
        </p:nvPicPr>
        <p:blipFill>
          <a:blip r:embed="rId1"/>
          <a:srcRect l="3929" t="6069" r="2529" b="4180"/>
          <a:stretch/>
        </p:blipFill>
        <p:spPr>
          <a:xfrm>
            <a:off x="864000" y="1228320"/>
            <a:ext cx="6237360" cy="3661200"/>
          </a:xfrm>
          <a:prstGeom prst="rect">
            <a:avLst/>
          </a:prstGeom>
          <a:ln>
            <a:noFill/>
          </a:ln>
        </p:spPr>
      </p:pic>
      <p:pic>
        <p:nvPicPr>
          <p:cNvPr id="252" name="Рисунок 11" descr=""/>
          <p:cNvPicPr/>
          <p:nvPr/>
        </p:nvPicPr>
        <p:blipFill>
          <a:blip r:embed="rId2"/>
          <a:srcRect l="8859" t="9185" r="9882" b="8147"/>
          <a:stretch/>
        </p:blipFill>
        <p:spPr>
          <a:xfrm>
            <a:off x="7293600" y="1228320"/>
            <a:ext cx="4064400" cy="366120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1143000" y="-13500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ru-RU" sz="3600" spc="-1" strike="noStrike" cap="all">
                <a:solidFill>
                  <a:srgbClr val="ffffff"/>
                </a:solidFill>
                <a:latin typeface="Tw Cen MT"/>
              </a:rPr>
              <a:t>Обучение нейронной сети 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YOLOV5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10962360" y="6420600"/>
            <a:ext cx="362880" cy="353520"/>
          </a:xfrm>
          <a:prstGeom prst="actionButtonHome">
            <a:avLst/>
          </a:prstGeom>
          <a:solidFill>
            <a:schemeClr val="tx2"/>
          </a:solidFill>
          <a:ln>
            <a:solidFill>
              <a:schemeClr val="bg2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0433"/>
      </a:dk2>
      <a:lt2>
        <a:srgbClr val="42043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ffffff"/>
      </a:hlink>
      <a:folHlink>
        <a:srgbClr val="fcd5f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0433"/>
      </a:dk2>
      <a:lt2>
        <a:srgbClr val="42043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ffffff"/>
      </a:hlink>
      <a:folHlink>
        <a:srgbClr val="fcd5f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5</TotalTime>
  <Application>LibreOffice/6.4.7.2$Linux_X86_64 LibreOffice_project/40$Build-2</Application>
  <Words>782</Words>
  <Paragraphs>55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2022-05-22T17:29:55Z</dcterms:created>
  <dc:creator>Света Железнова</dc:creator>
  <dc:description/>
  <dc:language>en-US</dc:language>
  <cp:lastModifiedBy/>
  <dcterms:modified xsi:type="dcterms:W3CDTF">2022-05-31T00:45:59Z</dcterms:modified>
  <cp:revision>92</cp:revision>
  <dc:subject/>
  <dc:title>Веб-сервис для детектирования драк и падений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